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95" r:id="rId9"/>
    <p:sldId id="382" r:id="rId10"/>
    <p:sldId id="383" r:id="rId11"/>
    <p:sldId id="396" r:id="rId12"/>
    <p:sldId id="384" r:id="rId13"/>
    <p:sldId id="385" r:id="rId14"/>
    <p:sldId id="386" r:id="rId15"/>
    <p:sldId id="387" r:id="rId16"/>
    <p:sldId id="392" r:id="rId17"/>
    <p:sldId id="393" r:id="rId18"/>
    <p:sldId id="394" r:id="rId19"/>
    <p:sldId id="397" r:id="rId20"/>
    <p:sldId id="391" r:id="rId21"/>
    <p:sldId id="345" r:id="rId22"/>
    <p:sldId id="346" r:id="rId23"/>
    <p:sldId id="350" r:id="rId24"/>
    <p:sldId id="347" r:id="rId25"/>
    <p:sldId id="349" r:id="rId26"/>
    <p:sldId id="348" r:id="rId27"/>
    <p:sldId id="351" r:id="rId28"/>
    <p:sldId id="352" r:id="rId29"/>
    <p:sldId id="353" r:id="rId30"/>
    <p:sldId id="354" r:id="rId31"/>
    <p:sldId id="355" r:id="rId32"/>
    <p:sldId id="375" r:id="rId33"/>
    <p:sldId id="371" r:id="rId34"/>
    <p:sldId id="373" r:id="rId35"/>
    <p:sldId id="374" r:id="rId36"/>
    <p:sldId id="372" r:id="rId37"/>
    <p:sldId id="363" r:id="rId38"/>
    <p:sldId id="365" r:id="rId39"/>
    <p:sldId id="366" r:id="rId40"/>
    <p:sldId id="364" r:id="rId41"/>
    <p:sldId id="356" r:id="rId42"/>
    <p:sldId id="369" r:id="rId43"/>
    <p:sldId id="370" r:id="rId44"/>
    <p:sldId id="368" r:id="rId45"/>
    <p:sldId id="367" r:id="rId46"/>
    <p:sldId id="362"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95"/>
          </p14:sldIdLst>
        </p14:section>
        <p14:section name="Implementation" id="{7DC190CB-95AE-4A56-800F-5EDF0F33D6FF}">
          <p14:sldIdLst>
            <p14:sldId id="382"/>
            <p14:sldId id="383"/>
            <p14:sldId id="396"/>
            <p14:sldId id="384"/>
            <p14:sldId id="385"/>
            <p14:sldId id="386"/>
            <p14:sldId id="387"/>
            <p14:sldId id="392"/>
            <p14:sldId id="393"/>
            <p14:sldId id="394"/>
            <p14:sldId id="397"/>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58" d="100"/>
          <a:sy n="58" d="100"/>
        </p:scale>
        <p:origin x="72" y="14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4/26/2023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4/26/2023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11000" dirty="0">
                <a:latin typeface="Aldhabi" panose="01000000000000000000" pitchFamily="2" charset="-78"/>
                <a:cs typeface="Aldhabi" panose="01000000000000000000" pitchFamily="2" charset="-78"/>
              </a:rPr>
              <a:t>Comment Anywhere</a:t>
            </a:r>
            <a:r>
              <a:rPr lang="en-US" sz="11000"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6" name="TextBox 5">
            <a:extLst>
              <a:ext uri="{FF2B5EF4-FFF2-40B4-BE49-F238E27FC236}">
                <a16:creationId xmlns:a16="http://schemas.microsoft.com/office/drawing/2014/main" id="{25754567-E839-3B35-5588-D52DE2538F7A}"/>
              </a:ext>
            </a:extLst>
          </p:cNvPr>
          <p:cNvSpPr txBox="1"/>
          <p:nvPr/>
        </p:nvSpPr>
        <p:spPr>
          <a:xfrm>
            <a:off x="4152900" y="6098290"/>
            <a:ext cx="3776996" cy="523220"/>
          </a:xfrm>
          <a:prstGeom prst="rect">
            <a:avLst/>
          </a:prstGeom>
          <a:noFill/>
        </p:spPr>
        <p:txBody>
          <a:bodyPr wrap="none" rtlCol="0">
            <a:spAutoFit/>
          </a:bodyPr>
          <a:lstStyle/>
          <a:p>
            <a:r>
              <a:rPr lang="en-US" sz="2800" dirty="0">
                <a:latin typeface="Aldhabi" panose="01000000000000000000" pitchFamily="2" charset="-78"/>
                <a:cs typeface="Aldhabi" panose="01000000000000000000" pitchFamily="2" charset="-78"/>
              </a:rPr>
              <a:t>Created by Karl Miller and Luke Bates</a:t>
            </a:r>
          </a:p>
        </p:txBody>
      </p:sp>
      <p:sp>
        <p:nvSpPr>
          <p:cNvPr id="7" name="TextBox 6">
            <a:extLst>
              <a:ext uri="{FF2B5EF4-FFF2-40B4-BE49-F238E27FC236}">
                <a16:creationId xmlns:a16="http://schemas.microsoft.com/office/drawing/2014/main" id="{59727764-5B1B-FBBC-7DAC-644ADE5A0125}"/>
              </a:ext>
            </a:extLst>
          </p:cNvPr>
          <p:cNvSpPr txBox="1"/>
          <p:nvPr/>
        </p:nvSpPr>
        <p:spPr>
          <a:xfrm>
            <a:off x="2523547" y="2053662"/>
            <a:ext cx="7144905" cy="707886"/>
          </a:xfrm>
          <a:prstGeom prst="rect">
            <a:avLst/>
          </a:prstGeom>
          <a:noFill/>
        </p:spPr>
        <p:txBody>
          <a:bodyPr wrap="none" rtlCol="0">
            <a:spAutoFit/>
          </a:bodyPr>
          <a:lstStyle/>
          <a:p>
            <a:r>
              <a:rPr lang="en-US" sz="40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98B-70D8-AB61-65F6-23534BF26DA9}"/>
              </a:ext>
            </a:extLst>
          </p:cNvPr>
          <p:cNvSpPr>
            <a:spLocks noGrp="1"/>
          </p:cNvSpPr>
          <p:nvPr>
            <p:ph type="title"/>
          </p:nvPr>
        </p:nvSpPr>
        <p:spPr>
          <a:xfrm>
            <a:off x="838200" y="365126"/>
            <a:ext cx="10515600" cy="872548"/>
          </a:xfrm>
        </p:spPr>
        <p:txBody>
          <a:bodyPr/>
          <a:lstStyle/>
          <a:p>
            <a:r>
              <a:rPr lang="en-US" dirty="0">
                <a:latin typeface="Aldhabi" panose="01000000000000000000" pitchFamily="2" charset="-78"/>
                <a:cs typeface="Aldhabi" panose="01000000000000000000" pitchFamily="2" charset="-78"/>
              </a:rPr>
              <a:t>Docker</a:t>
            </a:r>
          </a:p>
        </p:txBody>
      </p:sp>
      <p:sp>
        <p:nvSpPr>
          <p:cNvPr id="3" name="Content Placeholder 2">
            <a:extLst>
              <a:ext uri="{FF2B5EF4-FFF2-40B4-BE49-F238E27FC236}">
                <a16:creationId xmlns:a16="http://schemas.microsoft.com/office/drawing/2014/main" id="{B3CEEDA3-983D-7116-04C4-296BE1BBF5B6}"/>
              </a:ext>
            </a:extLst>
          </p:cNvPr>
          <p:cNvSpPr>
            <a:spLocks noGrp="1"/>
          </p:cNvSpPr>
          <p:nvPr>
            <p:ph idx="1"/>
          </p:nvPr>
        </p:nvSpPr>
        <p:spPr>
          <a:xfrm>
            <a:off x="0" y="1465942"/>
            <a:ext cx="12192000" cy="5392057"/>
          </a:xfrm>
        </p:spPr>
        <p:txBody>
          <a:bodyPr>
            <a:normAutofit lnSpcReduction="10000"/>
          </a:bodyPr>
          <a:lstStyle/>
          <a:p>
            <a:r>
              <a:rPr lang="en-US" sz="2000" b="0" i="0" dirty="0">
                <a:solidFill>
                  <a:srgbClr val="FFFFFF"/>
                </a:solidFill>
                <a:effectLst/>
                <a:latin typeface="Amasis MT Pro Light" panose="02040304050005020304" pitchFamily="18" charset="0"/>
              </a:rPr>
              <a:t>“Docker provides the ability to package and run an application in a loosely isolated environment called a container. The isolation and security allows you to run many containers simultaneously on a given host. Containers are lightweight and contain everything needed to run the application”.[2]</a:t>
            </a:r>
          </a:p>
          <a:p>
            <a:r>
              <a:rPr lang="en-US" sz="2000" dirty="0">
                <a:solidFill>
                  <a:srgbClr val="FFFFFF"/>
                </a:solidFill>
                <a:latin typeface="Amasis MT Pro Light" panose="02040304050005020304" pitchFamily="18" charset="0"/>
              </a:rPr>
              <a:t>Comment anywhere utilizes 3 docker containers.</a:t>
            </a:r>
          </a:p>
          <a:p>
            <a:pPr lvl="1"/>
            <a:r>
              <a:rPr lang="en-US" sz="2000" dirty="0">
                <a:latin typeface="Amasis MT Pro Light" panose="02040304050005020304" pitchFamily="18" charset="0"/>
                <a:cs typeface="Aldhabi" panose="01000000000000000000" pitchFamily="2" charset="-78"/>
              </a:rPr>
              <a:t>The Postgres Database.</a:t>
            </a:r>
          </a:p>
          <a:p>
            <a:pPr lvl="1"/>
            <a:r>
              <a:rPr lang="en-US" sz="2000" dirty="0">
                <a:solidFill>
                  <a:srgbClr val="FFFFFF"/>
                </a:solidFill>
                <a:latin typeface="Amasis MT Pro Light" panose="02040304050005020304" pitchFamily="18" charset="0"/>
              </a:rPr>
              <a:t>The HTTP server or back end.</a:t>
            </a:r>
          </a:p>
          <a:p>
            <a:pPr lvl="1"/>
            <a:r>
              <a:rPr lang="en-US" sz="2000" dirty="0">
                <a:solidFill>
                  <a:srgbClr val="FFFFFF"/>
                </a:solidFill>
                <a:latin typeface="Amasis MT Pro Light" panose="02040304050005020304" pitchFamily="18" charset="0"/>
              </a:rPr>
              <a:t>The Comment Anywhere Static Website.</a:t>
            </a:r>
          </a:p>
          <a:p>
            <a:r>
              <a:rPr lang="en-US" sz="2000" b="0" i="0" dirty="0">
                <a:solidFill>
                  <a:srgbClr val="FFFFFF"/>
                </a:solidFill>
                <a:effectLst/>
                <a:latin typeface="Amasis MT Pro Light" panose="02040304050005020304" pitchFamily="18" charset="0"/>
              </a:rPr>
              <a:t>These docker containers listen on specific ports for information, the </a:t>
            </a:r>
            <a:r>
              <a:rPr lang="en-US" sz="2000" b="0" i="0" dirty="0">
                <a:solidFill>
                  <a:srgbClr val="FFFFFF"/>
                </a:solidFill>
                <a:effectLst/>
                <a:latin typeface="Amasis MT Pro Light" panose="02040304050005020304" pitchFamily="18" charset="0"/>
                <a:cs typeface="Aldhabi" panose="01000000000000000000" pitchFamily="2" charset="-78"/>
              </a:rPr>
              <a:t>p</a:t>
            </a:r>
            <a:r>
              <a:rPr lang="en-US" sz="2000" dirty="0">
                <a:latin typeface="Amasis MT Pro Light" panose="02040304050005020304" pitchFamily="18" charset="0"/>
                <a:cs typeface="Aldhabi" panose="01000000000000000000" pitchFamily="2" charset="-78"/>
              </a:rPr>
              <a:t>ostgres</a:t>
            </a:r>
            <a:r>
              <a:rPr lang="en-US" sz="2000" b="0" i="0" dirty="0">
                <a:solidFill>
                  <a:srgbClr val="FFFFFF"/>
                </a:solidFill>
                <a:effectLst/>
                <a:latin typeface="Amasis MT Pro Light" panose="02040304050005020304" pitchFamily="18" charset="0"/>
              </a:rPr>
              <a:t> database listens on port 5432, the http server on port 3000 and the static website on port 80.</a:t>
            </a:r>
          </a:p>
          <a:p>
            <a:r>
              <a:rPr lang="en-US" sz="2000" b="0" i="0" dirty="0">
                <a:solidFill>
                  <a:srgbClr val="FFFFFF"/>
                </a:solidFill>
                <a:effectLst/>
                <a:latin typeface="Amasis MT Pro Light" panose="02040304050005020304" pitchFamily="18" charset="0"/>
              </a:rPr>
              <a:t>We use a docker network to make sure the HTTP</a:t>
            </a:r>
            <a:r>
              <a:rPr lang="en-US" sz="2000" dirty="0">
                <a:solidFill>
                  <a:srgbClr val="FFFFFF"/>
                </a:solidFill>
                <a:latin typeface="Amasis MT Pro Light" panose="02040304050005020304" pitchFamily="18" charset="0"/>
              </a:rPr>
              <a:t>- server on port 3000 can see the database on port 5432.</a:t>
            </a:r>
          </a:p>
          <a:p>
            <a:r>
              <a:rPr lang="en-US" sz="2000" dirty="0">
                <a:solidFill>
                  <a:srgbClr val="FFFFFF"/>
                </a:solidFill>
                <a:latin typeface="Amasis MT Pro Light" panose="02040304050005020304" pitchFamily="18" charset="0"/>
              </a:rPr>
              <a:t>The static website (“commentanywhere.net”) that hosts the download for the front end is served on port 80 and does not communicate with the other 2 containers.</a:t>
            </a: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r>
              <a:rPr lang="en-US" sz="1050" dirty="0"/>
              <a:t>[2] Docker Overview | Docker Documentation</a:t>
            </a:r>
            <a:endParaRPr lang="en-US" sz="1050" dirty="0">
              <a:solidFill>
                <a:srgbClr val="FFFFFF"/>
              </a:solidFill>
              <a:latin typeface="Amasis MT Pro Light" panose="02040304050005020304" pitchFamily="18" charset="0"/>
            </a:endParaRPr>
          </a:p>
          <a:p>
            <a:endParaRPr lang="en-US" sz="2000" b="0" i="0" dirty="0">
              <a:solidFill>
                <a:srgbClr val="FFFFFF"/>
              </a:solidFill>
              <a:effectLst/>
              <a:latin typeface="Amasis MT Pro Light" panose="02040304050005020304" pitchFamily="18" charset="0"/>
            </a:endParaRPr>
          </a:p>
        </p:txBody>
      </p:sp>
    </p:spTree>
    <p:extLst>
      <p:ext uri="{BB962C8B-B14F-4D97-AF65-F5344CB8AC3E}">
        <p14:creationId xmlns:p14="http://schemas.microsoft.com/office/powerpoint/2010/main" val="16541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
        <p:nvSpPr>
          <p:cNvPr id="2" name="TextBox 1">
            <a:extLst>
              <a:ext uri="{FF2B5EF4-FFF2-40B4-BE49-F238E27FC236}">
                <a16:creationId xmlns:a16="http://schemas.microsoft.com/office/drawing/2014/main" id="{FF18C74B-6B19-7B2C-53BE-7E2318FE5F7C}"/>
              </a:ext>
            </a:extLst>
          </p:cNvPr>
          <p:cNvSpPr txBox="1"/>
          <p:nvPr/>
        </p:nvSpPr>
        <p:spPr>
          <a:xfrm>
            <a:off x="2501900" y="2527300"/>
            <a:ext cx="7086600" cy="646331"/>
          </a:xfrm>
          <a:prstGeom prst="rect">
            <a:avLst/>
          </a:prstGeom>
          <a:noFill/>
        </p:spPr>
        <p:txBody>
          <a:bodyPr wrap="square" rtlCol="0">
            <a:spAutoFit/>
          </a:bodyPr>
          <a:lstStyle/>
          <a:p>
            <a:r>
              <a:rPr lang="en-US" dirty="0">
                <a:hlinkClick r:id="rId2"/>
              </a:rPr>
              <a:t>https://comment-anything.github.io/2023/04/19/final-presentation.html</a:t>
            </a:r>
            <a:endParaRPr lang="en-US" dirty="0"/>
          </a:p>
          <a:p>
            <a:endParaRPr lang="en-US" dirty="0"/>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231382751"/>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pic>
        <p:nvPicPr>
          <p:cNvPr id="6" name="Picture 5">
            <a:extLst>
              <a:ext uri="{FF2B5EF4-FFF2-40B4-BE49-F238E27FC236}">
                <a16:creationId xmlns:a16="http://schemas.microsoft.com/office/drawing/2014/main" id="{FB88D3D4-748A-35D2-485E-CCCA6A315B9C}"/>
              </a:ext>
            </a:extLst>
          </p:cNvPr>
          <p:cNvPicPr>
            <a:picLocks noChangeAspect="1"/>
          </p:cNvPicPr>
          <p:nvPr/>
        </p:nvPicPr>
        <p:blipFill>
          <a:blip r:embed="rId2"/>
          <a:stretch>
            <a:fillRect/>
          </a:stretch>
        </p:blipFill>
        <p:spPr>
          <a:xfrm>
            <a:off x="505775" y="2291535"/>
            <a:ext cx="11180449" cy="2274930"/>
          </a:xfrm>
          <a:prstGeom prst="rect">
            <a:avLst/>
          </a:prstGeom>
        </p:spPr>
      </p:pic>
    </p:spTree>
    <p:extLst>
      <p:ext uri="{BB962C8B-B14F-4D97-AF65-F5344CB8AC3E}">
        <p14:creationId xmlns:p14="http://schemas.microsoft.com/office/powerpoint/2010/main" val="240024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p>
          <a:p>
            <a:r>
              <a:rPr lang="en-US" dirty="0"/>
              <a:t>[2] https://docs.docker.com/get-started/overview/</a:t>
            </a:r>
          </a:p>
        </p:txBody>
      </p:sp>
    </p:spTree>
    <p:extLst>
      <p:ext uri="{BB962C8B-B14F-4D97-AF65-F5344CB8AC3E}">
        <p14:creationId xmlns:p14="http://schemas.microsoft.com/office/powerpoint/2010/main" val="14063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45960"/>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3731534"/>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and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Code metrics.</a:t>
            </a:r>
          </a:p>
        </p:txBody>
      </p:sp>
      <p:sp>
        <p:nvSpPr>
          <p:cNvPr id="2" name="TextBox 1">
            <a:extLst>
              <a:ext uri="{FF2B5EF4-FFF2-40B4-BE49-F238E27FC236}">
                <a16:creationId xmlns:a16="http://schemas.microsoft.com/office/drawing/2014/main" id="{EA3BB0C5-2F81-1258-A5AF-B826255A0CC7}"/>
              </a:ext>
            </a:extLst>
          </p:cNvPr>
          <p:cNvSpPr txBox="1"/>
          <p:nvPr/>
        </p:nvSpPr>
        <p:spPr>
          <a:xfrm>
            <a:off x="4320161" y="1115401"/>
            <a:ext cx="3551678" cy="369332"/>
          </a:xfrm>
          <a:prstGeom prst="rect">
            <a:avLst/>
          </a:prstGeom>
          <a:noFill/>
        </p:spPr>
        <p:txBody>
          <a:bodyPr wrap="none" rtlCol="0">
            <a:spAutoFit/>
          </a:bodyPr>
          <a:lstStyle/>
          <a:p>
            <a:r>
              <a:rPr lang="en-US" dirty="0"/>
              <a:t>In this presentation, we will discuss: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2576394"/>
            <a:chOff x="404116" y="1886045"/>
            <a:chExt cx="10846352" cy="2576394"/>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520" y="3265480"/>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230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0" y="1048329"/>
            <a:ext cx="12077700" cy="66915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Too little, you risk a toxic environment and legal consequences. Too much, you may alienate users.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One way we tried to address this is through a special access role called </a:t>
            </a:r>
            <a:r>
              <a:rPr lang="en-US" b="1" dirty="0" err="1">
                <a:latin typeface="Amasis MT Pro Light" panose="020B0604020202020204" pitchFamily="18" charset="0"/>
                <a:cs typeface="Aldhabi" panose="01000000000000000000" pitchFamily="2" charset="-78"/>
              </a:rPr>
              <a:t>DomainModerator</a:t>
            </a:r>
            <a:r>
              <a:rPr lang="en-US" dirty="0">
                <a:latin typeface="Amasis MT Pro Light" panose="020B0604020202020204" pitchFamily="18" charset="0"/>
                <a:cs typeface="Aldhabi" panose="01000000000000000000" pitchFamily="2" charset="-78"/>
              </a:rPr>
              <a:t>. These users may moderate comments only on pages within a particular domain and may ban users from posting only on that domain.</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We can therefore apply more restrictive comment policies, when necessary, only to certain websites and portion out the authority we delegate.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all moderation actions are recorded in our database and can be reviewed for abuses.</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We did not write </a:t>
            </a:r>
            <a:r>
              <a:rPr lang="en-US" dirty="0">
                <a:latin typeface="Amasis MT Pro Light" panose="020B0604020202020204" pitchFamily="18" charset="0"/>
                <a:cs typeface="Aldhabi" panose="01000000000000000000" pitchFamily="2" charset="-78"/>
              </a:rPr>
              <a:t>a Terms of Service or Content Policy, but our general notion is that comments should be less moderated on pages of public interest, such as government and news sites, and more moderated for sites belonging to private individuals and small businesses.</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we will need legal consultation, an understanding of target market, and a solid business plan to inform our moderation policy.</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Comment moderation is a difficult and nuanced issue. We have not solved it, but we have programmed tools to approach it.</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970813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3282</Words>
  <Application>Microsoft Office PowerPoint</Application>
  <PresentationFormat>Widescreen</PresentationFormat>
  <Paragraphs>260</Paragraphs>
  <Slides>51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Aldhabi</vt:lpstr>
      <vt:lpstr>Amasis MT Pro Light</vt:lpstr>
      <vt:lpstr>Arial</vt:lpstr>
      <vt:lpstr>Calibri</vt:lpstr>
      <vt:lpstr>Calibri Light</vt:lpstr>
      <vt:lpstr>Fira Code</vt:lpstr>
      <vt:lpstr>Times New Roman</vt:lpstr>
      <vt:lpstr>Office Theme</vt:lpstr>
      <vt:lpstr>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271</cp:revision>
  <dcterms:created xsi:type="dcterms:W3CDTF">2023-01-27T21:28:01Z</dcterms:created>
  <dcterms:modified xsi:type="dcterms:W3CDTF">2023-04-26T18:21:22Z</dcterms:modified>
</cp:coreProperties>
</file>